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70" r:id="rId4"/>
    <p:sldId id="261" r:id="rId5"/>
    <p:sldId id="263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98E78-CA71-4F7A-959D-159D34FB6E2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302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A1999-BEFD-45E3-860D-11AD5606A60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488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7BDAA-FFED-4F27-8CE0-DEA70AAA461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0557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23DD9-3DF4-4665-BC29-DF4DB06A39D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6188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7523A-912A-4279-9048-6AFF20BEB4A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9714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F7583-4CA7-488C-A77F-09199E10072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426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D2293-DFF6-4ACA-A2EA-D3E2FCD599B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8065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8CB25-B1BE-4AD4-BC7E-BD4F167249D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8383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70E93-226A-4A5E-9640-D541F93F412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2657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9EC69-D6EC-48BC-9391-2F361203A5A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282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EC21C-63CC-4549-8FBB-A7D84D8863B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2482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</a:defRPr>
            </a:lvl1pPr>
          </a:lstStyle>
          <a:p>
            <a:pPr>
              <a:defRPr/>
            </a:pPr>
            <a:fld id="{14DDB266-37A3-4F9D-B9D4-F25CAAC5F50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Rounded MT Bold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Rounded MT Bold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Rounded MT Bold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Rounded MT Bold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Rounded MT Bold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Rounded MT Bold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Rounded MT Bold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Rounded MT Bol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Photograph of Gregor Mendel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10000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19475" y="476250"/>
            <a:ext cx="5724525" cy="1470025"/>
          </a:xfrm>
        </p:spPr>
        <p:txBody>
          <a:bodyPr/>
          <a:lstStyle/>
          <a:p>
            <a:pPr algn="r" eaLnBrk="1" hangingPunct="1">
              <a:defRPr/>
            </a:pPr>
            <a:r>
              <a:rPr lang="en-NZ" sz="6000" b="1" smtClean="0"/>
              <a:t>Mendel’s peas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51054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NZ" b="1" smtClean="0"/>
              <a:t>Revision of genetic crossing</a:t>
            </a:r>
          </a:p>
        </p:txBody>
      </p:sp>
      <p:sp>
        <p:nvSpPr>
          <p:cNvPr id="5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mtClean="0"/>
              <a:t>And now the F2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mtClean="0"/>
              <a:t>Let’s look at a cross between two heterozygous green Martians</a:t>
            </a:r>
          </a:p>
        </p:txBody>
      </p:sp>
      <p:pic>
        <p:nvPicPr>
          <p:cNvPr id="6759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3716338"/>
            <a:ext cx="2127250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716338"/>
            <a:ext cx="1784350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93" name="AutoShape 9"/>
          <p:cNvSpPr>
            <a:spLocks noChangeArrowheads="1"/>
          </p:cNvSpPr>
          <p:nvPr/>
        </p:nvSpPr>
        <p:spPr bwMode="auto">
          <a:xfrm>
            <a:off x="684213" y="2636838"/>
            <a:ext cx="3097212" cy="1368425"/>
          </a:xfrm>
          <a:prstGeom prst="cloudCallout">
            <a:avLst>
              <a:gd name="adj1" fmla="val 61278"/>
              <a:gd name="adj2" fmla="val 5522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en-NZ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Oh well, it is for science!</a:t>
            </a:r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4787900" y="6165850"/>
            <a:ext cx="2303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Gg    x    Gg</a:t>
            </a:r>
          </a:p>
        </p:txBody>
      </p:sp>
      <p:sp>
        <p:nvSpPr>
          <p:cNvPr id="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7" grpId="0" build="p"/>
      <p:bldP spid="67593" grpId="0" animBg="1"/>
      <p:bldP spid="67594" grpId="0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mtClean="0"/>
              <a:t>How to do the cross</a:t>
            </a:r>
            <a:endParaRPr lang="en-AU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  <a:defRPr/>
            </a:pPr>
            <a:r>
              <a:rPr lang="en-NZ" smtClean="0"/>
              <a:t>Write the parents genotypes.</a:t>
            </a:r>
          </a:p>
          <a:p>
            <a:pPr marL="1371600" lvl="2" indent="-457200" eaLnBrk="1" hangingPunct="1">
              <a:buFontTx/>
              <a:buNone/>
              <a:defRPr/>
            </a:pPr>
            <a:r>
              <a:rPr lang="en-NZ" sz="3200" smtClean="0"/>
              <a:t>Gg  x  Gg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NZ" smtClean="0"/>
              <a:t>Separate the alleles</a:t>
            </a:r>
            <a:r>
              <a:rPr lang="en-NZ" sz="2800" smtClean="0"/>
              <a:t> </a:t>
            </a:r>
            <a:r>
              <a:rPr lang="en-NZ" smtClean="0"/>
              <a:t>onto the sides of the square.</a:t>
            </a:r>
          </a:p>
          <a:p>
            <a:pPr marL="609600" indent="-609600" eaLnBrk="1" hangingPunct="1">
              <a:buFontTx/>
              <a:buAutoNum type="arabicPeriod"/>
              <a:defRPr/>
            </a:pPr>
            <a:endParaRPr lang="en-NZ" sz="2800" smtClean="0"/>
          </a:p>
          <a:p>
            <a:pPr marL="609600" indent="-609600" eaLnBrk="1" hangingPunct="1">
              <a:buFontTx/>
              <a:buAutoNum type="arabicPeriod"/>
              <a:defRPr/>
            </a:pPr>
            <a:endParaRPr lang="en-AU" sz="2800" smtClean="0"/>
          </a:p>
        </p:txBody>
      </p:sp>
      <p:pic>
        <p:nvPicPr>
          <p:cNvPr id="68612" name="Picture 4" descr="p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3644900"/>
            <a:ext cx="5113338" cy="263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3" name="Picture 5" descr="p1-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3652838"/>
            <a:ext cx="5111750" cy="263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1" grpId="0" build="p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NZ" sz="4800" smtClean="0">
                <a:solidFill>
                  <a:schemeClr val="accent2"/>
                </a:solidFill>
              </a:rPr>
              <a:t>Next</a:t>
            </a:r>
            <a:endParaRPr lang="en-AU" sz="4800" smtClean="0">
              <a:solidFill>
                <a:schemeClr val="accent2"/>
              </a:solidFill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en-NZ" sz="2800" smtClean="0"/>
              <a:t>Once you have the alleles separated</a:t>
            </a:r>
          </a:p>
          <a:p>
            <a:pPr marL="609600" indent="-609600" eaLnBrk="1" hangingPunct="1">
              <a:buFontTx/>
              <a:buNone/>
              <a:defRPr/>
            </a:pPr>
            <a:endParaRPr lang="en-NZ" sz="1400" smtClean="0"/>
          </a:p>
          <a:p>
            <a:pPr marL="609600" indent="-609600" eaLnBrk="1" hangingPunct="1">
              <a:buFontTx/>
              <a:buAutoNum type="arabicPeriod" startAt="3"/>
              <a:defRPr/>
            </a:pPr>
            <a:r>
              <a:rPr lang="en-NZ" sz="2800" smtClean="0"/>
              <a:t>Transfer the male alleles down </a:t>
            </a:r>
          </a:p>
          <a:p>
            <a:pPr marL="990600" lvl="1" indent="-533400" eaLnBrk="1" hangingPunct="1">
              <a:buFontTx/>
              <a:buNone/>
              <a:defRPr/>
            </a:pPr>
            <a:r>
              <a:rPr lang="en-NZ" smtClean="0"/>
              <a:t> Transfer the female alleles across</a:t>
            </a:r>
          </a:p>
        </p:txBody>
      </p:sp>
      <p:pic>
        <p:nvPicPr>
          <p:cNvPr id="69636" name="Picture 4" descr="p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500438"/>
            <a:ext cx="3168650" cy="225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7" name="Picture 5" descr="p2-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500438"/>
            <a:ext cx="3168650" cy="225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8" name="Picture 6" descr="p3-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500438"/>
            <a:ext cx="3168650" cy="223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5" grpId="0" build="p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algn="l" eaLnBrk="1" hangingPunct="1">
              <a:defRPr/>
            </a:pPr>
            <a:r>
              <a:rPr lang="en-NZ" smtClean="0">
                <a:solidFill>
                  <a:schemeClr val="accent2"/>
                </a:solidFill>
              </a:rPr>
              <a:t>Next</a:t>
            </a:r>
            <a:endParaRPr lang="en-AU" smtClean="0">
              <a:solidFill>
                <a:schemeClr val="accent2"/>
              </a:solidFill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NZ" sz="2800" smtClean="0"/>
              <a:t>When you have worked out the genotypes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  <a:defRPr/>
            </a:pPr>
            <a:r>
              <a:rPr lang="en-NZ" sz="2800" smtClean="0"/>
              <a:t>Use them to work out the phenotypes of the offspring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  <a:defRPr/>
            </a:pPr>
            <a:endParaRPr lang="en-NZ" sz="28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  <a:defRPr/>
            </a:pPr>
            <a:endParaRPr lang="en-NZ" sz="28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  <a:defRPr/>
            </a:pPr>
            <a:endParaRPr lang="en-NZ" sz="28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  <a:defRPr/>
            </a:pPr>
            <a:endParaRPr lang="en-NZ" sz="28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  <a:defRPr/>
            </a:pPr>
            <a:endParaRPr lang="en-NZ" sz="28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  <a:defRPr/>
            </a:pPr>
            <a:r>
              <a:rPr lang="en-NZ" sz="2800" smtClean="0"/>
              <a:t>Then work out the phenotype ratio: 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NZ" sz="2400" smtClean="0"/>
              <a:t>3 green : 1 yellow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AU" sz="2400" smtClean="0"/>
              <a:t>(75% green, 25% yellow)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en-AU" smtClean="0"/>
          </a:p>
        </p:txBody>
      </p:sp>
      <p:pic>
        <p:nvPicPr>
          <p:cNvPr id="70660" name="Picture 4" descr="phen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636838"/>
            <a:ext cx="3095625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661" name="Picture 5" descr="pheno-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636838"/>
            <a:ext cx="3095625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9" grpId="0" build="p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mtClean="0"/>
              <a:t>A back-cross or test cross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NZ" smtClean="0"/>
              <a:t>This is done to discover the genotype of an individual showing a dominant trait. (They may be hetero- or homozygous).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NZ" smtClean="0"/>
              <a:t>Cross them with a homozygous recessive individual.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NZ" smtClean="0"/>
              <a:t>If they are homozygous dominant, all offspring must show the dominant trait.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NZ" smtClean="0"/>
              <a:t>If some offspring show the recessive trait they must have been heterozygous.</a:t>
            </a:r>
            <a:endParaRPr lang="en-NZ" sz="2800" smtClean="0"/>
          </a:p>
        </p:txBody>
      </p:sp>
      <p:sp>
        <p:nvSpPr>
          <p:cNvPr id="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49275"/>
            <a:ext cx="1492250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en-NZ" sz="4000" smtClean="0"/>
              <a:t>Example back-cross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2513"/>
            <a:ext cx="7632700" cy="5073650"/>
          </a:xfrm>
        </p:spPr>
        <p:txBody>
          <a:bodyPr/>
          <a:lstStyle/>
          <a:p>
            <a:pPr eaLnBrk="1" hangingPunct="1">
              <a:defRPr/>
            </a:pPr>
            <a:r>
              <a:rPr lang="en-NZ" smtClean="0"/>
              <a:t>Is this stud Martian homozygous dominant (GG), or a useless </a:t>
            </a:r>
            <a:r>
              <a:rPr lang="en-NZ" sz="2400" smtClean="0"/>
              <a:t>(for breeding purposes),</a:t>
            </a:r>
            <a:r>
              <a:rPr lang="en-NZ" smtClean="0"/>
              <a:t> heterozygote (Gg)?</a:t>
            </a:r>
          </a:p>
          <a:p>
            <a:pPr eaLnBrk="1" hangingPunct="1">
              <a:defRPr/>
            </a:pPr>
            <a:endParaRPr lang="en-NZ" smtClean="0"/>
          </a:p>
          <a:p>
            <a:pPr eaLnBrk="1" hangingPunct="1">
              <a:defRPr/>
            </a:pPr>
            <a:r>
              <a:rPr lang="en-NZ" smtClean="0"/>
              <a:t>Back-cross him with a yellow female (gg).</a:t>
            </a:r>
          </a:p>
          <a:p>
            <a:pPr eaLnBrk="1" hangingPunct="1">
              <a:defRPr/>
            </a:pPr>
            <a:endParaRPr lang="en-NZ" smtClean="0"/>
          </a:p>
          <a:p>
            <a:pPr eaLnBrk="1" hangingPunct="1">
              <a:defRPr/>
            </a:pPr>
            <a:r>
              <a:rPr lang="en-NZ" smtClean="0"/>
              <a:t>If all their offspring are green, chances are he’s homozygous.</a:t>
            </a:r>
          </a:p>
        </p:txBody>
      </p:sp>
      <p:pic>
        <p:nvPicPr>
          <p:cNvPr id="7373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3789363"/>
            <a:ext cx="1482725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1" grpId="0" build="p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90" name="Picture 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076700"/>
            <a:ext cx="27432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>
              <a:defRPr/>
            </a:pPr>
            <a:r>
              <a:rPr lang="en-NZ" smtClean="0"/>
              <a:t>The Punnette squares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4259263" cy="485775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  <a:defRPr/>
            </a:pPr>
            <a:r>
              <a:rPr lang="en-NZ" smtClean="0"/>
              <a:t>If he’s GG</a:t>
            </a:r>
          </a:p>
          <a:p>
            <a:pPr marL="990600" lvl="1" indent="-533400" eaLnBrk="1" hangingPunct="1">
              <a:buFontTx/>
              <a:buChar char="•"/>
              <a:defRPr/>
            </a:pPr>
            <a:r>
              <a:rPr lang="en-NZ" sz="3200" smtClean="0"/>
              <a:t>All offspring must be green</a:t>
            </a:r>
          </a:p>
          <a:p>
            <a:pPr marL="990600" lvl="1" indent="-533400" eaLnBrk="1" hangingPunct="1">
              <a:buFontTx/>
              <a:buChar char="•"/>
              <a:defRPr/>
            </a:pPr>
            <a:endParaRPr lang="en-NZ" sz="3200" smtClean="0"/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NZ" smtClean="0"/>
              <a:t>If he is Gg </a:t>
            </a:r>
          </a:p>
          <a:p>
            <a:pPr marL="990600" lvl="1" indent="-533400" eaLnBrk="1" hangingPunct="1">
              <a:buFontTx/>
              <a:buChar char="•"/>
              <a:defRPr/>
            </a:pPr>
            <a:r>
              <a:rPr lang="en-NZ" sz="3200" smtClean="0"/>
              <a:t>Half the offspring will be yellow</a:t>
            </a:r>
          </a:p>
        </p:txBody>
      </p:sp>
      <p:pic>
        <p:nvPicPr>
          <p:cNvPr id="74771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1628775"/>
            <a:ext cx="272415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6456363" y="1771650"/>
            <a:ext cx="5048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7391400" y="1771650"/>
            <a:ext cx="5048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5664200" y="2420938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5664200" y="3068638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pic>
        <p:nvPicPr>
          <p:cNvPr id="74772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438" y="2276475"/>
            <a:ext cx="20669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6240463" y="2420938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62" name="Text Box 10"/>
          <p:cNvSpPr txBox="1">
            <a:spLocks noChangeArrowheads="1"/>
          </p:cNvSpPr>
          <p:nvPr/>
        </p:nvSpPr>
        <p:spPr bwMode="auto">
          <a:xfrm>
            <a:off x="7246938" y="2420938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63" name="Text Box 11"/>
          <p:cNvSpPr txBox="1">
            <a:spLocks noChangeArrowheads="1"/>
          </p:cNvSpPr>
          <p:nvPr/>
        </p:nvSpPr>
        <p:spPr bwMode="auto">
          <a:xfrm>
            <a:off x="6240463" y="3068638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64" name="Text Box 12"/>
          <p:cNvSpPr txBox="1">
            <a:spLocks noChangeArrowheads="1"/>
          </p:cNvSpPr>
          <p:nvPr/>
        </p:nvSpPr>
        <p:spPr bwMode="auto">
          <a:xfrm>
            <a:off x="7248525" y="3068638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65" name="Text Box 13"/>
          <p:cNvSpPr txBox="1">
            <a:spLocks noChangeArrowheads="1"/>
          </p:cNvSpPr>
          <p:nvPr/>
        </p:nvSpPr>
        <p:spPr bwMode="auto">
          <a:xfrm>
            <a:off x="6599238" y="2420938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66" name="Text Box 14"/>
          <p:cNvSpPr txBox="1">
            <a:spLocks noChangeArrowheads="1"/>
          </p:cNvSpPr>
          <p:nvPr/>
        </p:nvSpPr>
        <p:spPr bwMode="auto">
          <a:xfrm>
            <a:off x="7678738" y="2416175"/>
            <a:ext cx="5048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67" name="Text Box 15"/>
          <p:cNvSpPr txBox="1">
            <a:spLocks noChangeArrowheads="1"/>
          </p:cNvSpPr>
          <p:nvPr/>
        </p:nvSpPr>
        <p:spPr bwMode="auto">
          <a:xfrm>
            <a:off x="7608888" y="3065463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6599238" y="3068638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pic>
        <p:nvPicPr>
          <p:cNvPr id="74793" name="Picture 4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263" y="4076700"/>
            <a:ext cx="27146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74" name="Text Box 22"/>
          <p:cNvSpPr txBox="1">
            <a:spLocks noChangeArrowheads="1"/>
          </p:cNvSpPr>
          <p:nvPr/>
        </p:nvSpPr>
        <p:spPr bwMode="auto">
          <a:xfrm>
            <a:off x="6445250" y="4194175"/>
            <a:ext cx="5048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75" name="Text Box 23"/>
          <p:cNvSpPr txBox="1">
            <a:spLocks noChangeArrowheads="1"/>
          </p:cNvSpPr>
          <p:nvPr/>
        </p:nvSpPr>
        <p:spPr bwMode="auto">
          <a:xfrm>
            <a:off x="7380288" y="4194175"/>
            <a:ext cx="5048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76" name="Text Box 24"/>
          <p:cNvSpPr txBox="1">
            <a:spLocks noChangeArrowheads="1"/>
          </p:cNvSpPr>
          <p:nvPr/>
        </p:nvSpPr>
        <p:spPr bwMode="auto">
          <a:xfrm>
            <a:off x="5653088" y="4843463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77" name="Text Box 25"/>
          <p:cNvSpPr txBox="1">
            <a:spLocks noChangeArrowheads="1"/>
          </p:cNvSpPr>
          <p:nvPr/>
        </p:nvSpPr>
        <p:spPr bwMode="auto">
          <a:xfrm>
            <a:off x="5653088" y="5491163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79" name="Text Box 27"/>
          <p:cNvSpPr txBox="1">
            <a:spLocks noChangeArrowheads="1"/>
          </p:cNvSpPr>
          <p:nvPr/>
        </p:nvSpPr>
        <p:spPr bwMode="auto">
          <a:xfrm>
            <a:off x="6227763" y="4872038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80" name="Text Box 28"/>
          <p:cNvSpPr txBox="1">
            <a:spLocks noChangeArrowheads="1"/>
          </p:cNvSpPr>
          <p:nvPr/>
        </p:nvSpPr>
        <p:spPr bwMode="auto">
          <a:xfrm>
            <a:off x="7380288" y="4872038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81" name="Text Box 29"/>
          <p:cNvSpPr txBox="1">
            <a:spLocks noChangeArrowheads="1"/>
          </p:cNvSpPr>
          <p:nvPr/>
        </p:nvSpPr>
        <p:spPr bwMode="auto">
          <a:xfrm>
            <a:off x="6227763" y="5519738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82" name="Text Box 30"/>
          <p:cNvSpPr txBox="1">
            <a:spLocks noChangeArrowheads="1"/>
          </p:cNvSpPr>
          <p:nvPr/>
        </p:nvSpPr>
        <p:spPr bwMode="auto">
          <a:xfrm>
            <a:off x="7380288" y="5516563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83" name="Text Box 31"/>
          <p:cNvSpPr txBox="1">
            <a:spLocks noChangeArrowheads="1"/>
          </p:cNvSpPr>
          <p:nvPr/>
        </p:nvSpPr>
        <p:spPr bwMode="auto">
          <a:xfrm>
            <a:off x="6586538" y="4872038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84" name="Text Box 32"/>
          <p:cNvSpPr txBox="1">
            <a:spLocks noChangeArrowheads="1"/>
          </p:cNvSpPr>
          <p:nvPr/>
        </p:nvSpPr>
        <p:spPr bwMode="auto">
          <a:xfrm>
            <a:off x="7666038" y="4868863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85" name="Text Box 33"/>
          <p:cNvSpPr txBox="1">
            <a:spLocks noChangeArrowheads="1"/>
          </p:cNvSpPr>
          <p:nvPr/>
        </p:nvSpPr>
        <p:spPr bwMode="auto">
          <a:xfrm>
            <a:off x="7667625" y="5516563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74786" name="Text Box 34"/>
          <p:cNvSpPr txBox="1">
            <a:spLocks noChangeArrowheads="1"/>
          </p:cNvSpPr>
          <p:nvPr/>
        </p:nvSpPr>
        <p:spPr bwMode="auto">
          <a:xfrm>
            <a:off x="6586538" y="5519738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</a:p>
        </p:txBody>
      </p:sp>
      <p:sp>
        <p:nvSpPr>
          <p:cNvPr id="3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4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74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74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74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74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74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4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74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74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74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74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74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74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7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74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74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74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74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74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74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74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/>
      <p:bldP spid="74755" grpId="0" build="p"/>
      <p:bldP spid="74757" grpId="0"/>
      <p:bldP spid="74758" grpId="0"/>
      <p:bldP spid="74759" grpId="0"/>
      <p:bldP spid="74760" grpId="0"/>
      <p:bldP spid="74761" grpId="0"/>
      <p:bldP spid="74762" grpId="0"/>
      <p:bldP spid="74763" grpId="0"/>
      <p:bldP spid="74764" grpId="0"/>
      <p:bldP spid="74765" grpId="0"/>
      <p:bldP spid="74766" grpId="0"/>
      <p:bldP spid="74767" grpId="0"/>
      <p:bldP spid="74768" grpId="0"/>
      <p:bldP spid="74774" grpId="0"/>
      <p:bldP spid="74775" grpId="0"/>
      <p:bldP spid="74776" grpId="0"/>
      <p:bldP spid="74777" grpId="0"/>
      <p:bldP spid="74779" grpId="0"/>
      <p:bldP spid="74780" grpId="0"/>
      <p:bldP spid="74781" grpId="0"/>
      <p:bldP spid="74782" grpId="0"/>
      <p:bldP spid="74783" grpId="0"/>
      <p:bldP spid="74784" grpId="0"/>
      <p:bldP spid="74785" grpId="0"/>
      <p:bldP spid="74786" grpId="0"/>
      <p:bldP spid="3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mtClean="0"/>
              <a:t>BYE!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NZ" smtClean="0"/>
          </a:p>
        </p:txBody>
      </p:sp>
      <p:pic>
        <p:nvPicPr>
          <p:cNvPr id="18436" name="Picture 4" descr="aliens greetin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116138"/>
            <a:ext cx="8207375" cy="396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b="1" smtClean="0"/>
              <a:t>What about him?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NZ" smtClean="0"/>
              <a:t>(NOTE: You are not examined on this bit)</a:t>
            </a:r>
          </a:p>
          <a:p>
            <a:pPr eaLnBrk="1" hangingPunct="1">
              <a:defRPr/>
            </a:pPr>
            <a:r>
              <a:rPr lang="en-NZ" smtClean="0"/>
              <a:t>Gregor Mendel studied garden peas in the 1800s </a:t>
            </a:r>
          </a:p>
          <a:p>
            <a:pPr eaLnBrk="1" hangingPunct="1">
              <a:defRPr/>
            </a:pPr>
            <a:r>
              <a:rPr lang="en-NZ" smtClean="0"/>
              <a:t>He studied 7 traits (one or two at a time) with contrasting forms</a:t>
            </a:r>
          </a:p>
          <a:p>
            <a:pPr eaLnBrk="1" hangingPunct="1">
              <a:defRPr/>
            </a:pPr>
            <a:r>
              <a:rPr lang="en-NZ" smtClean="0"/>
              <a:t>He used large numbers of them and used maths to analyse results</a:t>
            </a:r>
          </a:p>
          <a:p>
            <a:pPr eaLnBrk="1" hangingPunct="1">
              <a:defRPr/>
            </a:pPr>
            <a:r>
              <a:rPr lang="en-NZ" smtClean="0"/>
              <a:t>The traits he studied were……</a:t>
            </a:r>
          </a:p>
          <a:p>
            <a:pPr eaLnBrk="1" hangingPunct="1">
              <a:defRPr/>
            </a:pPr>
            <a:endParaRPr lang="en-NZ" smtClean="0"/>
          </a:p>
          <a:p>
            <a:pPr eaLnBrk="1" hangingPunct="1">
              <a:defRPr/>
            </a:pPr>
            <a:endParaRPr lang="en-NZ" smtClean="0"/>
          </a:p>
        </p:txBody>
      </p:sp>
      <p:sp>
        <p:nvSpPr>
          <p:cNvPr id="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61443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0"/>
            <a:ext cx="56483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052513"/>
            <a:ext cx="5648325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403475"/>
            <a:ext cx="56483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3141663"/>
            <a:ext cx="56483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3789363"/>
            <a:ext cx="56483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4508500"/>
            <a:ext cx="5648325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5227638"/>
            <a:ext cx="5648325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3754438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NZ" smtClean="0"/>
              <a:t>Example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403225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NZ" smtClean="0"/>
              <a:t>Crossing pure-breeding purple flowered with pure-breeding white flowered plants</a:t>
            </a:r>
          </a:p>
        </p:txBody>
      </p:sp>
      <p:pic>
        <p:nvPicPr>
          <p:cNvPr id="522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1963" y="0"/>
            <a:ext cx="475773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b="1" smtClean="0"/>
              <a:t>Terminology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12875"/>
            <a:ext cx="8435975" cy="5184775"/>
          </a:xfrm>
        </p:spPr>
        <p:txBody>
          <a:bodyPr/>
          <a:lstStyle/>
          <a:p>
            <a:pPr eaLnBrk="1" hangingPunct="1">
              <a:defRPr/>
            </a:pPr>
            <a:r>
              <a:rPr lang="en-NZ" sz="3600" b="1" smtClean="0"/>
              <a:t>P1, patrial generation</a:t>
            </a:r>
            <a:r>
              <a:rPr lang="en-NZ" sz="3600" smtClean="0"/>
              <a:t> = pure-breeding parents in original cross</a:t>
            </a:r>
          </a:p>
          <a:p>
            <a:pPr eaLnBrk="1" hangingPunct="1">
              <a:defRPr/>
            </a:pPr>
            <a:r>
              <a:rPr lang="en-NZ" sz="3600" b="1" smtClean="0"/>
              <a:t>F1, first filial generation</a:t>
            </a:r>
            <a:r>
              <a:rPr lang="en-NZ" sz="3600" smtClean="0"/>
              <a:t> = offspring of P1 cross </a:t>
            </a:r>
          </a:p>
          <a:p>
            <a:pPr eaLnBrk="1" hangingPunct="1">
              <a:defRPr/>
            </a:pPr>
            <a:r>
              <a:rPr lang="en-NZ" smtClean="0"/>
              <a:t>E.g. </a:t>
            </a:r>
          </a:p>
          <a:p>
            <a:pPr lvl="1" eaLnBrk="1" hangingPunct="1">
              <a:defRPr/>
            </a:pPr>
            <a:r>
              <a:rPr lang="en-NZ" smtClean="0"/>
              <a:t>P1: - Pure breeding tall plants X pure breeding short plants</a:t>
            </a:r>
          </a:p>
          <a:p>
            <a:pPr lvl="1" eaLnBrk="1" hangingPunct="1">
              <a:defRPr/>
            </a:pPr>
            <a:r>
              <a:rPr lang="en-NZ" smtClean="0"/>
              <a:t>F1: all the offspring of this cross (all  tall)</a:t>
            </a:r>
          </a:p>
        </p:txBody>
      </p:sp>
      <p:sp>
        <p:nvSpPr>
          <p:cNvPr id="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n-NZ" sz="4800" b="1" dirty="0" smtClean="0"/>
              <a:t>Mendel’s Findings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736"/>
            <a:ext cx="8229600" cy="5805264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NZ" sz="3600" dirty="0" smtClean="0"/>
              <a:t>Theory of Particulate Inheritance</a:t>
            </a:r>
          </a:p>
          <a:p>
            <a:pPr lvl="1" eaLnBrk="1" hangingPunct="1">
              <a:buFontTx/>
              <a:buChar char="•"/>
              <a:defRPr/>
            </a:pPr>
            <a:r>
              <a:rPr lang="en-NZ" dirty="0" smtClean="0"/>
              <a:t>Characteristics of both parents are passed on to the next generation as discrete units (we now call genes).</a:t>
            </a:r>
            <a:endParaRPr lang="en-NZ" dirty="0"/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NZ" sz="3600" dirty="0" smtClean="0"/>
              <a:t>Law of segregation</a:t>
            </a:r>
          </a:p>
          <a:p>
            <a:pPr lvl="1" eaLnBrk="1" hangingPunct="1">
              <a:buFontTx/>
              <a:buChar char="•"/>
              <a:defRPr/>
            </a:pPr>
            <a:r>
              <a:rPr lang="en-NZ" dirty="0" smtClean="0"/>
              <a:t>Alleles separate during gamete formation. Each gamete gets only one allele.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NZ" sz="3600" dirty="0" smtClean="0"/>
              <a:t>Law of independent assortment</a:t>
            </a:r>
          </a:p>
          <a:p>
            <a:pPr lvl="1" eaLnBrk="1" hangingPunct="1">
              <a:buFontTx/>
              <a:buChar char="•"/>
              <a:defRPr/>
            </a:pPr>
            <a:r>
              <a:rPr lang="en-NZ" dirty="0" smtClean="0"/>
              <a:t>The inheritance of one trait does not affect the inheritance of other traits.</a:t>
            </a:r>
          </a:p>
        </p:txBody>
      </p:sp>
      <p:sp>
        <p:nvSpPr>
          <p:cNvPr id="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/>
          <a:lstStyle/>
          <a:p>
            <a:pPr eaLnBrk="1" hangingPunct="1">
              <a:defRPr/>
            </a:pPr>
            <a:r>
              <a:rPr lang="en-NZ" smtClean="0"/>
              <a:t>Monohybrid Cross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  <a:defRPr/>
            </a:pPr>
            <a:r>
              <a:rPr lang="en-NZ" smtClean="0"/>
              <a:t>Write the parent phenotypes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NZ" smtClean="0"/>
              <a:t>Write their genotypes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NZ" smtClean="0"/>
              <a:t>Write the possible gamete genotypes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NZ" smtClean="0"/>
              <a:t>Work out the offspring genotypes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NZ" smtClean="0"/>
              <a:t>Work out the offspring phenotypes (and the phenotype ratio if there is one)</a:t>
            </a:r>
          </a:p>
        </p:txBody>
      </p:sp>
      <p:sp>
        <p:nvSpPr>
          <p:cNvPr id="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z="4800" b="1" smtClean="0"/>
              <a:t>Example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2627313" y="1600200"/>
            <a:ext cx="60594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Martians are green if they have at least one </a:t>
            </a:r>
            <a:r>
              <a:rPr lang="en-NZ" sz="3200" b="1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 </a:t>
            </a: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allele.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NZ" sz="3200" b="1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 is dominant over </a:t>
            </a:r>
            <a:r>
              <a:rPr lang="en-NZ" sz="3200" b="1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</a:t>
            </a: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A Martian with a genotype of </a:t>
            </a:r>
            <a:r>
              <a:rPr lang="en-NZ" sz="3200" b="1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gg</a:t>
            </a:r>
            <a:r>
              <a:rPr lang="en-NZ" sz="32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 will be yellow. 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NZ" sz="3200"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AU" sz="3200"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pic>
        <p:nvPicPr>
          <p:cNvPr id="65542" name="Picture 6" descr="stud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628775"/>
            <a:ext cx="1997075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581525"/>
            <a:ext cx="171132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35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/>
      <p:bldP spid="65541" grpId="0" build="p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  <a:defRPr/>
            </a:pPr>
            <a:r>
              <a:rPr lang="en-NZ" smtClean="0"/>
              <a:t>Phenotypes P1: Pure-breeding green X pure-breeding yellow 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NZ" smtClean="0"/>
              <a:t>Genotypes: 		     GG   x   gg</a:t>
            </a:r>
          </a:p>
          <a:p>
            <a:pPr marL="609600" indent="-609600" eaLnBrk="1" hangingPunct="1">
              <a:buFontTx/>
              <a:buAutoNum type="arabicPeriod"/>
              <a:defRPr/>
            </a:pPr>
            <a:endParaRPr lang="en-NZ" smtClean="0"/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NZ" smtClean="0"/>
              <a:t>Gamete genotypes G or G and g or g</a:t>
            </a:r>
          </a:p>
          <a:p>
            <a:pPr marL="609600" indent="-609600" eaLnBrk="1" hangingPunct="1">
              <a:buFontTx/>
              <a:buAutoNum type="arabicPeriod"/>
              <a:defRPr/>
            </a:pPr>
            <a:endParaRPr lang="en-NZ" smtClean="0"/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NZ" smtClean="0"/>
              <a:t>Offspring genotypes F1: all Gg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NZ" smtClean="0"/>
              <a:t>Offspring phenotypes: all </a:t>
            </a:r>
            <a:r>
              <a:rPr lang="en-NZ" smtClean="0">
                <a:solidFill>
                  <a:srgbClr val="008000"/>
                </a:solidFill>
              </a:rPr>
              <a:t>green</a:t>
            </a: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 flipH="1">
            <a:off x="5148263" y="1989138"/>
            <a:ext cx="503237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NZ"/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 flipH="1">
            <a:off x="6011863" y="2060575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NZ"/>
          </a:p>
        </p:txBody>
      </p:sp>
      <p:sp>
        <p:nvSpPr>
          <p:cNvPr id="66566" name="Line 6"/>
          <p:cNvSpPr>
            <a:spLocks noChangeShapeType="1"/>
          </p:cNvSpPr>
          <p:nvPr/>
        </p:nvSpPr>
        <p:spPr bwMode="auto">
          <a:xfrm flipH="1">
            <a:off x="7235825" y="2133600"/>
            <a:ext cx="0" cy="719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NZ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7524750" y="2133600"/>
            <a:ext cx="576263" cy="719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NZ"/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>
            <a:off x="5940425" y="3284538"/>
            <a:ext cx="647700" cy="6492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NZ"/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 flipH="1">
            <a:off x="7019925" y="3284538"/>
            <a:ext cx="431800" cy="720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NZ"/>
          </a:p>
        </p:txBody>
      </p:sp>
      <p:sp>
        <p:nvSpPr>
          <p:cNvPr id="9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/>
      <p:bldP spid="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2222</TotalTime>
  <Words>512</Words>
  <Application>Microsoft Office PowerPoint</Application>
  <PresentationFormat>On-screen Show (4:3)</PresentationFormat>
  <Paragraphs>106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Mendel’s peas</vt:lpstr>
      <vt:lpstr>What about him?</vt:lpstr>
      <vt:lpstr>PowerPoint Presentation</vt:lpstr>
      <vt:lpstr>Example</vt:lpstr>
      <vt:lpstr>Terminology</vt:lpstr>
      <vt:lpstr>Mendel’s Findings</vt:lpstr>
      <vt:lpstr>Monohybrid Cross</vt:lpstr>
      <vt:lpstr>Example</vt:lpstr>
      <vt:lpstr>PowerPoint Presentation</vt:lpstr>
      <vt:lpstr>And now the F2</vt:lpstr>
      <vt:lpstr>How to do the cross</vt:lpstr>
      <vt:lpstr>Next</vt:lpstr>
      <vt:lpstr>Next</vt:lpstr>
      <vt:lpstr>A back-cross or test cross</vt:lpstr>
      <vt:lpstr>Example back-cross</vt:lpstr>
      <vt:lpstr>The Punnette squares</vt:lpstr>
      <vt:lpstr>BYE!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Wood</dc:creator>
  <cp:lastModifiedBy>Rick Wood</cp:lastModifiedBy>
  <cp:revision>31</cp:revision>
  <dcterms:created xsi:type="dcterms:W3CDTF">2007-08-05T04:36:29Z</dcterms:created>
  <dcterms:modified xsi:type="dcterms:W3CDTF">2012-09-13T07:22:18Z</dcterms:modified>
</cp:coreProperties>
</file>